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309" r:id="rId5"/>
    <p:sldId id="294" r:id="rId6"/>
    <p:sldId id="289" r:id="rId7"/>
  </p:sldIdLst>
  <p:sldSz cx="12192000" cy="6858000"/>
  <p:notesSz cx="6858000" cy="9144000"/>
  <p:embeddedFontLst>
    <p:embeddedFont>
      <p:font typeface="나눔스퀘어라운드 Regular" panose="020B0600000101010101" pitchFamily="50" charset="-127"/>
      <p:regular r:id="rId9"/>
    </p:embeddedFont>
    <p:embeddedFont>
      <p:font typeface="나눔스퀘어라운드 Bold" panose="020B0600000101010101" pitchFamily="50" charset="-127"/>
      <p:bold r:id="rId10"/>
    </p:embeddedFont>
    <p:embeddedFont>
      <p:font typeface="맑은 고딕" panose="020B0503020000020004" pitchFamily="50" charset="-127"/>
      <p:regular r:id="rId11"/>
      <p:bold r:id="rId1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2309"/>
    <a:srgbClr val="7A6462"/>
    <a:srgbClr val="EF6759"/>
    <a:srgbClr val="FFCAC5"/>
    <a:srgbClr val="F9F8ED"/>
    <a:srgbClr val="F6EAF4"/>
    <a:srgbClr val="F0DCEC"/>
    <a:srgbClr val="A81F08"/>
    <a:srgbClr val="73275F"/>
    <a:srgbClr val="D64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57" autoAdjust="0"/>
    <p:restoredTop sz="93750" autoAdjust="0"/>
  </p:normalViewPr>
  <p:slideViewPr>
    <p:cSldViewPr snapToGrid="0">
      <p:cViewPr varScale="1">
        <p:scale>
          <a:sx n="80" d="100"/>
          <a:sy n="80" d="100"/>
        </p:scale>
        <p:origin x="-420" y="-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64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E2236-3BA7-4A12-ACF1-BEE199511DC9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4A32B-5BE9-4BC9-8C53-380C733BDA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303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04A32B-5BE9-4BC9-8C53-380C733BDA3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0944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노래방 이름</a:t>
            </a:r>
            <a:r>
              <a:rPr lang="en-US" altLang="ko-KR" dirty="0"/>
              <a:t>- </a:t>
            </a:r>
            <a:r>
              <a:rPr lang="ko-KR" altLang="en-US" dirty="0" err="1"/>
              <a:t>파리피</a:t>
            </a:r>
            <a:r>
              <a:rPr lang="ko-KR" altLang="en-US" dirty="0"/>
              <a:t> </a:t>
            </a:r>
            <a:r>
              <a:rPr lang="ko-KR" altLang="en-US" dirty="0" err="1"/>
              <a:t>코노</a:t>
            </a:r>
            <a:endParaRPr lang="en-US" altLang="ko-KR" dirty="0"/>
          </a:p>
          <a:p>
            <a:r>
              <a:rPr lang="ko-KR" altLang="en-US" dirty="0"/>
              <a:t>대신 코인노래방이 무엇인지 모르는 사람들을 위해</a:t>
            </a:r>
            <a:endParaRPr lang="en-US" altLang="ko-KR" dirty="0"/>
          </a:p>
          <a:p>
            <a:r>
              <a:rPr lang="ko-KR" altLang="en-US" dirty="0"/>
              <a:t>노래방 앞</a:t>
            </a:r>
            <a:r>
              <a:rPr lang="en-US" altLang="ko-KR" dirty="0"/>
              <a:t>, </a:t>
            </a:r>
            <a:r>
              <a:rPr lang="ko-KR" altLang="en-US" dirty="0"/>
              <a:t>안에 홍보지를 통해 한국의 </a:t>
            </a:r>
            <a:r>
              <a:rPr lang="ko-KR" altLang="en-US" dirty="0" err="1"/>
              <a:t>카라오케임을</a:t>
            </a:r>
            <a:r>
              <a:rPr lang="ko-KR" altLang="en-US" dirty="0"/>
              <a:t> 홍보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04A32B-5BE9-4BC9-8C53-380C733BDA3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761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53D04D3-AF63-4E74-A43F-A4E028FF9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9977DCA3-B458-4A2A-8B37-E3031B0DD3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08C6F7BB-B3A9-419D-BB30-20C3605DC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D341C27-FE12-465C-B5E8-F962822C0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8858164D-B5F4-4BAC-98A8-1D1B10DAE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0583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D1C76FD0-B09E-4A83-AFBC-C197155B2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1290BB4B-E9E7-48F5-9968-51FD0202C6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6FDC213B-8C3C-4B98-B5D6-1DA0BC94D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050B77E9-835A-4059-8C78-CFEA6E163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2D29EBB0-8F58-4B8C-9739-D9FCE9EDF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48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4130419-ECE1-496B-A563-FF466A232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4FFE8052-A798-473A-9707-41FB5520BD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21B5F8F3-EB28-4F6F-ADB4-AD6C8ADA5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A905BA0-4B74-486F-80E0-FB64C4751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815D89A-A59E-4C4C-8EF5-16FF25B05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761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B35F96D-5DAF-46F3-90D3-554158565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FBF98F6B-C354-4272-8405-5F8279A273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DF0FA933-E4FB-47F0-9FFE-2C42AE950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03D70C1E-C6A8-47B2-A61C-AF4ACD4F9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AFE4401E-E90F-4BFF-A4F8-4D9C30FBA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BDFF5D54-2D5D-4F47-BC33-1A75EB162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564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4E34F4B-18A9-4FEA-BB02-5E51A3295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7EEE9213-6772-4F8C-9D79-E87A6A56AF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580F31D4-EC9A-421A-9EC4-7C6631B4E2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4E73C096-673F-4C38-9D87-7E04A5DCA6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0260F911-4662-43C5-8D55-717D681BC1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9046F5D0-8BBC-49FD-8B68-9E4B18ADF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B10918B0-BC40-47C3-AA9B-0675F8797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C72D840A-CE25-40BC-BE51-D8E1EA212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098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0F4A6EB-0FAE-457E-9AB9-53B5313D3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DA63A819-C59D-4190-B81E-E7C65DC11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A08842CE-2F94-4107-BAD0-73E3D5AB9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A8A5138D-D9EC-4C3E-B3E1-D7BC8B2E2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372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8E2DC8A0-A251-445F-A771-D0544BC68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69B0FAFD-2CE0-4DF9-B60A-CAE4CE459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F4FC66A3-EEEC-4DD7-897C-97B0789B0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859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4E4563BE-D658-4695-8323-7B78BD92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7B207FC3-4141-4485-9424-2CC95C86B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B40C8D01-00ED-4DFB-BDF0-067B01501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BED09548-BF43-4CE1-BD29-89F7F9785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A0FC7018-598F-4F97-8BFD-AAB3248B5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C0001789-4298-404F-BACB-E46EF18DB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976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48DC56E-89BF-4B2C-AF74-1DEC28CAD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21469DFF-21BE-42F2-9324-B155BF29E9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FC31A937-38C4-468D-9E92-CFC855F09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66673B7D-E978-4ED6-AD18-0671B8588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4082E9C5-86F0-44B3-B7B3-550E67AF4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0B2DC60C-B35A-45D5-8177-AEFF9FF86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967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3E8E633-07C6-436C-A44C-3CD10EF14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A344BC03-2B6F-420C-8702-7C644B639C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2C1601B3-43AB-44FB-BE53-EB6F8C32C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7BD1EB2-DF6E-4DDC-B312-848686F45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0F07F2DC-8BCC-49E3-B838-DBB2C9611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416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9C559345-3D46-451B-8A2B-A39D875545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1C35CF26-2C8C-4C81-BDEF-11ABC7AF4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9B6C26B-C4AF-4D06-85E8-8FBF58230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745A261-58A7-446D-A1F4-0D9C1A60D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84C86C9-B6AB-4D7A-B525-984B21C2F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0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8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74175080-87A8-430B-8077-69D6CF20D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DE2DC937-997B-4897-99A4-4B74CBB70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94A1C7DE-B809-4100-AAC2-1D1DB1F2FC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9313E-28FE-4CA0-8A05-422C25179C88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ABBBEDDB-2C26-467E-9B89-3908C2DCA6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9A16FD1-1259-4C07-8AA3-2144A4F808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9FD90-D537-4BF6-AF03-CA8E2EC6EC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7807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81BC90A-15D9-4FB4-9244-06D3ECD7B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100741"/>
            <a:ext cx="12192000" cy="1310460"/>
          </a:xfrm>
        </p:spPr>
        <p:txBody>
          <a:bodyPr>
            <a:normAutofit/>
          </a:bodyPr>
          <a:lstStyle/>
          <a:p>
            <a:r>
              <a:rPr lang="ko-KR" altLang="en-US" sz="6600" dirty="0">
                <a:solidFill>
                  <a:srgbClr val="C82309"/>
                </a:solidFill>
                <a:latin typeface="210 역전다방 B" panose="02020603020101020101" pitchFamily="18" charset="-127"/>
                <a:ea typeface="210 역전다방 B" panose="02020603020101020101" pitchFamily="18" charset="-127"/>
              </a:rPr>
              <a:t>한국 코인노래방 수출 기획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E736C27-D6BA-442A-AC52-5C26E233EB06}"/>
              </a:ext>
            </a:extLst>
          </p:cNvPr>
          <p:cNvSpPr txBox="1"/>
          <p:nvPr/>
        </p:nvSpPr>
        <p:spPr>
          <a:xfrm>
            <a:off x="0" y="4102029"/>
            <a:ext cx="1219199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4000" b="1" dirty="0">
                <a:latin typeface="210 다락방 R" panose="02020603020101020101" pitchFamily="18" charset="-127"/>
                <a:ea typeface="210 다락방 R" panose="02020603020101020101" pitchFamily="18" charset="-127"/>
              </a:rPr>
              <a:t>パリピ</a:t>
            </a:r>
            <a:r>
              <a:rPr lang="en-US" altLang="ko-KR" sz="4000" b="1" dirty="0">
                <a:latin typeface="210 다락방 R" panose="02020603020101020101" pitchFamily="18" charset="-127"/>
                <a:ea typeface="210 다락방 R" panose="02020603020101020101" pitchFamily="18" charset="-127"/>
              </a:rPr>
              <a:t> </a:t>
            </a:r>
            <a:r>
              <a:rPr lang="ko-KR" altLang="en-US" sz="4000" dirty="0">
                <a:latin typeface="210 다락방 R" panose="02020603020101020101" pitchFamily="18" charset="-127"/>
                <a:ea typeface="210 다락방 R" panose="02020603020101020101" pitchFamily="18" charset="-127"/>
              </a:rPr>
              <a:t>팀</a:t>
            </a:r>
            <a:r>
              <a:rPr lang="en-US" altLang="ko-KR" sz="4000" dirty="0">
                <a:latin typeface="210 다락방 R" panose="02020603020101020101" pitchFamily="18" charset="-127"/>
                <a:ea typeface="210 다락방 R" panose="02020603020101020101" pitchFamily="18" charset="-127"/>
              </a:rPr>
              <a:t> </a:t>
            </a:r>
          </a:p>
          <a:p>
            <a:pPr algn="ctr"/>
            <a:r>
              <a:rPr lang="en-US" altLang="ko-KR" sz="3200" dirty="0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2017102708 </a:t>
            </a:r>
            <a:r>
              <a:rPr lang="ko-KR" altLang="en-US" sz="3200" dirty="0" err="1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김지예</a:t>
            </a:r>
            <a:endParaRPr lang="en-US" altLang="ko-KR" sz="3200" dirty="0">
              <a:solidFill>
                <a:srgbClr val="7A6462"/>
              </a:solidFill>
              <a:latin typeface="210 다락방 R" panose="02020603020101020101" pitchFamily="18" charset="-127"/>
              <a:ea typeface="210 다락방 R" panose="02020603020101020101" pitchFamily="18" charset="-127"/>
            </a:endParaRPr>
          </a:p>
          <a:p>
            <a:pPr algn="ctr"/>
            <a:r>
              <a:rPr lang="en-US" altLang="ko-KR" sz="3200" dirty="0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2017102725 </a:t>
            </a:r>
            <a:r>
              <a:rPr lang="ko-KR" altLang="en-US" sz="3200" dirty="0" err="1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오은빈</a:t>
            </a:r>
            <a:endParaRPr lang="en-US" altLang="ko-KR" sz="3200" dirty="0">
              <a:solidFill>
                <a:srgbClr val="7A6462"/>
              </a:solidFill>
              <a:latin typeface="210 다락방 R" panose="02020603020101020101" pitchFamily="18" charset="-127"/>
              <a:ea typeface="210 다락방 R" panose="02020603020101020101" pitchFamily="18" charset="-127"/>
            </a:endParaRPr>
          </a:p>
          <a:p>
            <a:pPr algn="ctr"/>
            <a:r>
              <a:rPr lang="en-US" altLang="ko-KR" sz="3200" dirty="0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2017102735 </a:t>
            </a:r>
            <a:r>
              <a:rPr lang="ko-KR" altLang="en-US" sz="3200" dirty="0" err="1">
                <a:solidFill>
                  <a:srgbClr val="7A6462"/>
                </a:solidFill>
                <a:latin typeface="210 다락방 R" panose="02020603020101020101" pitchFamily="18" charset="-127"/>
                <a:ea typeface="210 다락방 R" panose="02020603020101020101" pitchFamily="18" charset="-127"/>
              </a:rPr>
              <a:t>정수안</a:t>
            </a:r>
            <a:endParaRPr lang="ko-KR" altLang="en-US" sz="3200" dirty="0">
              <a:solidFill>
                <a:srgbClr val="7A6462"/>
              </a:solidFill>
              <a:latin typeface="210 다락방 R" panose="02020603020101020101" pitchFamily="18" charset="-127"/>
              <a:ea typeface="210 다락방 R" panose="02020603020101020101" pitchFamily="18" charset="-127"/>
            </a:endParaRPr>
          </a:p>
          <a:p>
            <a:endParaRPr lang="ko-KR" altLang="en-US" dirty="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xmlns="" id="{E15477E9-81BE-459C-8710-0F72E46F2A1A}"/>
              </a:ext>
            </a:extLst>
          </p:cNvPr>
          <p:cNvCxnSpPr/>
          <p:nvPr/>
        </p:nvCxnSpPr>
        <p:spPr>
          <a:xfrm>
            <a:off x="1229710" y="2184824"/>
            <a:ext cx="9732580" cy="0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D7C5006-6FD7-4CFD-A1EA-014E055DC14B}"/>
              </a:ext>
            </a:extLst>
          </p:cNvPr>
          <p:cNvSpPr txBox="1"/>
          <p:nvPr/>
        </p:nvSpPr>
        <p:spPr>
          <a:xfrm>
            <a:off x="1" y="1512682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latin typeface="210 굴림 070" panose="02020603020101020101" pitchFamily="18" charset="-127"/>
                <a:ea typeface="210 굴림 070" panose="02020603020101020101" pitchFamily="18" charset="-127"/>
              </a:rPr>
              <a:t>2019-1 </a:t>
            </a:r>
            <a:r>
              <a:rPr lang="ko-KR" altLang="en-US" sz="2800" dirty="0" err="1">
                <a:latin typeface="210 굴림 070" panose="02020603020101020101" pitchFamily="18" charset="-127"/>
                <a:ea typeface="210 굴림 070" panose="02020603020101020101" pitchFamily="18" charset="-127"/>
              </a:rPr>
              <a:t>캡스톤디자인</a:t>
            </a:r>
            <a:r>
              <a:rPr lang="ko-KR" altLang="en-US" sz="2800" dirty="0">
                <a:latin typeface="210 굴림 070" panose="02020603020101020101" pitchFamily="18" charset="-127"/>
                <a:ea typeface="210 굴림 070" panose="02020603020101020101" pitchFamily="18" charset="-127"/>
              </a:rPr>
              <a:t> 중간발표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B9CDE26D-1FAB-4C30-BE0A-82503B0CF5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065" y="908269"/>
            <a:ext cx="1286736" cy="128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87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617D975A-768A-43EA-90BA-94654DCDCD99}"/>
              </a:ext>
            </a:extLst>
          </p:cNvPr>
          <p:cNvSpPr txBox="1">
            <a:spLocks/>
          </p:cNvSpPr>
          <p:nvPr/>
        </p:nvSpPr>
        <p:spPr>
          <a:xfrm>
            <a:off x="0" y="1051007"/>
            <a:ext cx="12192000" cy="1310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목차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xmlns="" id="{5DB96DCC-A1DA-416F-AF8A-62CB448F21CD}"/>
              </a:ext>
            </a:extLst>
          </p:cNvPr>
          <p:cNvCxnSpPr>
            <a:cxnSpLocks/>
          </p:cNvCxnSpPr>
          <p:nvPr/>
        </p:nvCxnSpPr>
        <p:spPr>
          <a:xfrm>
            <a:off x="4098485" y="1145600"/>
            <a:ext cx="3995030" cy="34829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xmlns="" id="{74DCA299-E8C5-490C-AA5A-35F644A292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7" y="258915"/>
            <a:ext cx="886685" cy="886685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xmlns="" id="{706BB493-3E1A-40C5-A336-71033A373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64671"/>
            <a:ext cx="12192001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altLang="ko-KR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1.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사업</a:t>
            </a: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/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아이템 소개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2.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시장환경 분석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3.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제품의 특징과 장점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4.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마케팅 전략과 계획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5.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향후 추진 계획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3617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617D975A-768A-43EA-90BA-94654DCDCD99}"/>
              </a:ext>
            </a:extLst>
          </p:cNvPr>
          <p:cNvSpPr txBox="1">
            <a:spLocks/>
          </p:cNvSpPr>
          <p:nvPr/>
        </p:nvSpPr>
        <p:spPr>
          <a:xfrm>
            <a:off x="-2990335" y="0"/>
            <a:ext cx="12192000" cy="1310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사업</a:t>
            </a:r>
            <a:r>
              <a:rPr lang="en-US" altLang="ko-KR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/</a:t>
            </a:r>
            <a:r>
              <a:rPr lang="ko-KR" altLang="en-US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아이템 소개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xmlns="" id="{5DB96DCC-A1DA-416F-AF8A-62CB448F21CD}"/>
              </a:ext>
            </a:extLst>
          </p:cNvPr>
          <p:cNvCxnSpPr>
            <a:cxnSpLocks/>
          </p:cNvCxnSpPr>
          <p:nvPr/>
        </p:nvCxnSpPr>
        <p:spPr>
          <a:xfrm flipV="1">
            <a:off x="576809" y="1200665"/>
            <a:ext cx="11013829" cy="1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내용 개체 틀 2">
            <a:extLst>
              <a:ext uri="{FF2B5EF4-FFF2-40B4-BE49-F238E27FC236}">
                <a16:creationId xmlns:a16="http://schemas.microsoft.com/office/drawing/2014/main" xmlns="" id="{706BB493-3E1A-40C5-A336-71033A373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782" y="887615"/>
            <a:ext cx="6096000" cy="1408669"/>
          </a:xfrm>
        </p:spPr>
        <p:txBody>
          <a:bodyPr>
            <a:normAutofit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en-US" altLang="ko-KR" sz="4000" dirty="0" smtClean="0">
                <a:latin typeface="210 나무고딕 EB" panose="02020603020101020101" pitchFamily="18" charset="-127"/>
                <a:ea typeface="210 나무고딕 EB" panose="02020603020101020101" pitchFamily="18" charset="-127"/>
              </a:rPr>
              <a:t> </a:t>
            </a:r>
            <a:r>
              <a:rPr lang="ko-KR" altLang="en-US" sz="4000" dirty="0">
                <a:latin typeface="210 나무고딕 EB" panose="02020603020101020101" pitchFamily="18" charset="-127"/>
                <a:ea typeface="210 나무고딕 EB" panose="02020603020101020101" pitchFamily="18" charset="-127"/>
              </a:rPr>
              <a:t>사업배경 및 목적</a:t>
            </a:r>
            <a:endParaRPr lang="en-US" altLang="ko-KR" sz="4000" dirty="0">
              <a:latin typeface="210 나무고딕 EB" panose="02020603020101020101" pitchFamily="18" charset="-127"/>
              <a:ea typeface="210 나무고딕 EB" panose="02020603020101020101" pitchFamily="18" charset="-127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xmlns="" id="{395A168D-D676-44A0-8305-F627C90D6268}"/>
              </a:ext>
            </a:extLst>
          </p:cNvPr>
          <p:cNvSpPr txBox="1">
            <a:spLocks/>
          </p:cNvSpPr>
          <p:nvPr/>
        </p:nvSpPr>
        <p:spPr>
          <a:xfrm>
            <a:off x="646434" y="2609334"/>
            <a:ext cx="11329922" cy="44735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일본 현지 전공연수 당시 가라오케에서 불편함을 느낌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36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무조건 드링크바 이용</a:t>
            </a:r>
            <a:r>
              <a:rPr lang="en-US" altLang="ko-KR" sz="36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, </a:t>
            </a:r>
            <a:r>
              <a:rPr lang="ko-KR" altLang="en-US" sz="36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시간제 방식</a:t>
            </a:r>
            <a:r>
              <a:rPr lang="en-US" altLang="ko-KR" sz="36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, </a:t>
            </a:r>
            <a:r>
              <a:rPr lang="ko-KR" altLang="en-US" sz="3600" dirty="0" err="1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간주점프</a:t>
            </a:r>
            <a:r>
              <a:rPr lang="ko-KR" altLang="en-US" sz="36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 기능 부재</a:t>
            </a:r>
            <a:endParaRPr lang="en-US" altLang="ko-KR" sz="3600" dirty="0">
              <a:solidFill>
                <a:srgbClr val="C82309"/>
              </a:solidFill>
              <a:latin typeface="210 나무고딕 B" panose="02020603020101020101" pitchFamily="18" charset="-127"/>
              <a:ea typeface="210 나무고딕 B" panose="02020603020101020101" pitchFamily="18" charset="-127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ko-KR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      </a:t>
            </a: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한국의 코인노래방이 단점 보완 가능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ko-KR" sz="3400" dirty="0">
              <a:solidFill>
                <a:srgbClr val="EF6759"/>
              </a:solidFill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3400" dirty="0">
                <a:solidFill>
                  <a:srgbClr val="EF6759"/>
                </a:solidFill>
                <a:latin typeface="210 나무고딕 R" panose="02020603020101020101" pitchFamily="18" charset="-127"/>
                <a:ea typeface="210 나무고딕 R" panose="02020603020101020101" pitchFamily="18" charset="-127"/>
              </a:rPr>
              <a:t>한국적인 노래방 문화를 일본에 전파하여 한류의 확산에 이바지 </a:t>
            </a:r>
            <a:endParaRPr lang="en-US" altLang="ko-KR" sz="3400" dirty="0">
              <a:solidFill>
                <a:srgbClr val="EF6759"/>
              </a:solidFill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ko-KR" altLang="en-US" sz="22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2200" dirty="0"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 </a:t>
            </a:r>
            <a:endParaRPr lang="en-US" altLang="ko-KR" sz="22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24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ko-KR" altLang="en-US" sz="2400" dirty="0"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xmlns="" id="{3FC3F79A-4966-4227-B8BB-41AC9E538872}"/>
              </a:ext>
            </a:extLst>
          </p:cNvPr>
          <p:cNvSpPr/>
          <p:nvPr/>
        </p:nvSpPr>
        <p:spPr>
          <a:xfrm>
            <a:off x="896954" y="4132125"/>
            <a:ext cx="531341" cy="371344"/>
          </a:xfrm>
          <a:prstGeom prst="rightArrow">
            <a:avLst/>
          </a:prstGeom>
          <a:solidFill>
            <a:srgbClr val="FF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764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617D975A-768A-43EA-90BA-94654DCDCD99}"/>
              </a:ext>
            </a:extLst>
          </p:cNvPr>
          <p:cNvSpPr txBox="1">
            <a:spLocks/>
          </p:cNvSpPr>
          <p:nvPr/>
        </p:nvSpPr>
        <p:spPr>
          <a:xfrm>
            <a:off x="-3424266" y="0"/>
            <a:ext cx="12192000" cy="1310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시장환경 분석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xmlns="" id="{5DB96DCC-A1DA-416F-AF8A-62CB448F21CD}"/>
              </a:ext>
            </a:extLst>
          </p:cNvPr>
          <p:cNvCxnSpPr>
            <a:cxnSpLocks/>
          </p:cNvCxnSpPr>
          <p:nvPr/>
        </p:nvCxnSpPr>
        <p:spPr>
          <a:xfrm flipV="1">
            <a:off x="576809" y="1200665"/>
            <a:ext cx="11013829" cy="1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내용 개체 틀 2">
            <a:extLst>
              <a:ext uri="{FF2B5EF4-FFF2-40B4-BE49-F238E27FC236}">
                <a16:creationId xmlns:a16="http://schemas.microsoft.com/office/drawing/2014/main" xmlns="" id="{706BB493-3E1A-40C5-A336-71033A373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2759" y="853989"/>
            <a:ext cx="9726481" cy="1408669"/>
          </a:xfrm>
        </p:spPr>
        <p:txBody>
          <a:bodyPr>
            <a:normAutofit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ko-KR" altLang="en-US" sz="3600" dirty="0"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코인노래방 창업비용 및 수익성 분석 </a:t>
            </a:r>
            <a:endParaRPr lang="en-US" altLang="ko-KR" sz="3600" dirty="0">
              <a:latin typeface="210 나무고딕 B" panose="02020603020101020101" pitchFamily="18" charset="-127"/>
              <a:ea typeface="210 나무고딕 B" panose="020206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88EE7D68-9DEA-41F6-9ECF-B66C8B592A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42" y="1397283"/>
            <a:ext cx="454085" cy="4540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F05F95B-800F-4F91-BB7A-0DE8AFCDABCD}"/>
              </a:ext>
            </a:extLst>
          </p:cNvPr>
          <p:cNvSpPr txBox="1"/>
          <p:nvPr/>
        </p:nvSpPr>
        <p:spPr>
          <a:xfrm>
            <a:off x="1009113" y="2888139"/>
            <a:ext cx="477416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음향기기 약 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4700</a:t>
            </a:r>
          </a:p>
          <a:p>
            <a:pPr>
              <a:lnSpc>
                <a:spcPct val="13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간판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, </a:t>
            </a: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실내사인 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800</a:t>
            </a:r>
          </a:p>
          <a:p>
            <a:pPr>
              <a:lnSpc>
                <a:spcPct val="13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카운터 및 각종 비품 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500</a:t>
            </a:r>
          </a:p>
          <a:p>
            <a:pPr>
              <a:lnSpc>
                <a:spcPct val="13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인테리어 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7200</a:t>
            </a:r>
          </a:p>
          <a:p>
            <a:pPr>
              <a:lnSpc>
                <a:spcPct val="13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가구 </a:t>
            </a:r>
            <a:r>
              <a:rPr lang="en-US" altLang="ko-KR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1300</a:t>
            </a:r>
            <a:endParaRPr lang="ko-KR" altLang="en-US" sz="32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7D56908-101D-44E5-B510-929627A8E954}"/>
              </a:ext>
            </a:extLst>
          </p:cNvPr>
          <p:cNvSpPr txBox="1"/>
          <p:nvPr/>
        </p:nvSpPr>
        <p:spPr>
          <a:xfrm>
            <a:off x="2213572" y="2122700"/>
            <a:ext cx="9526849" cy="670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3200" dirty="0">
                <a:solidFill>
                  <a:srgbClr val="EF6759"/>
                </a:solidFill>
                <a:latin typeface="210 나무고딕 R" panose="02020603020101020101" pitchFamily="18" charset="-127"/>
                <a:ea typeface="210 나무고딕 R" panose="02020603020101020101" pitchFamily="18" charset="-127"/>
              </a:rPr>
              <a:t>※ </a:t>
            </a:r>
            <a:r>
              <a:rPr lang="ko-KR" altLang="en-US" sz="3200" dirty="0">
                <a:solidFill>
                  <a:srgbClr val="EF6759"/>
                </a:solidFill>
                <a:latin typeface="210 나무고딕 R" panose="02020603020101020101" pitchFamily="18" charset="-127"/>
                <a:ea typeface="210 나무고딕 R" panose="02020603020101020101" pitchFamily="18" charset="-127"/>
              </a:rPr>
              <a:t>한국에서 실제로 창업할 때의 비용으로 계산 </a:t>
            </a:r>
          </a:p>
        </p:txBody>
      </p:sp>
      <p:sp>
        <p:nvSpPr>
          <p:cNvPr id="10" name="화살표: 오른쪽 6">
            <a:extLst>
              <a:ext uri="{FF2B5EF4-FFF2-40B4-BE49-F238E27FC236}">
                <a16:creationId xmlns:a16="http://schemas.microsoft.com/office/drawing/2014/main" xmlns="" id="{18B684A0-D134-44F5-A4E5-041E1ACFFF2B}"/>
              </a:ext>
            </a:extLst>
          </p:cNvPr>
          <p:cNvSpPr/>
          <p:nvPr/>
        </p:nvSpPr>
        <p:spPr>
          <a:xfrm>
            <a:off x="5931950" y="4064348"/>
            <a:ext cx="1045046" cy="788096"/>
          </a:xfrm>
          <a:prstGeom prst="rightArrow">
            <a:avLst/>
          </a:prstGeom>
          <a:solidFill>
            <a:srgbClr val="FF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3140A9D-096C-4C51-81B9-DE3C0DAC4938}"/>
              </a:ext>
            </a:extLst>
          </p:cNvPr>
          <p:cNvSpPr txBox="1"/>
          <p:nvPr/>
        </p:nvSpPr>
        <p:spPr>
          <a:xfrm>
            <a:off x="6976996" y="3715687"/>
            <a:ext cx="440625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창업 비용</a:t>
            </a:r>
            <a:endParaRPr lang="en-US" altLang="ko-KR" sz="4000" dirty="0">
              <a:solidFill>
                <a:srgbClr val="C82309"/>
              </a:solidFill>
              <a:latin typeface="210 나무고딕 B" panose="02020603020101020101" pitchFamily="18" charset="-127"/>
              <a:ea typeface="210 나무고딕 B" panose="02020603020101020101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약 </a:t>
            </a:r>
            <a:r>
              <a:rPr lang="en-US" altLang="ko-KR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1</a:t>
            </a:r>
            <a:r>
              <a:rPr lang="ko-KR" altLang="en-US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억 </a:t>
            </a:r>
            <a:r>
              <a:rPr lang="en-US" altLang="ko-KR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4500</a:t>
            </a:r>
            <a:r>
              <a:rPr lang="ko-KR" altLang="en-US" sz="4000" dirty="0">
                <a:solidFill>
                  <a:srgbClr val="C82309"/>
                </a:solidFill>
                <a:latin typeface="210 나무고딕 B" panose="02020603020101020101" pitchFamily="18" charset="-127"/>
                <a:ea typeface="210 나무고딕 B" panose="02020603020101020101" pitchFamily="18" charset="-127"/>
              </a:rPr>
              <a:t>만원</a:t>
            </a:r>
          </a:p>
        </p:txBody>
      </p:sp>
    </p:spTree>
    <p:extLst>
      <p:ext uri="{BB962C8B-B14F-4D97-AF65-F5344CB8AC3E}">
        <p14:creationId xmlns:p14="http://schemas.microsoft.com/office/powerpoint/2010/main" val="4123112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617D975A-768A-43EA-90BA-94654DCDCD99}"/>
              </a:ext>
            </a:extLst>
          </p:cNvPr>
          <p:cNvSpPr txBox="1">
            <a:spLocks/>
          </p:cNvSpPr>
          <p:nvPr/>
        </p:nvSpPr>
        <p:spPr>
          <a:xfrm>
            <a:off x="-2587744" y="-12526"/>
            <a:ext cx="12192000" cy="1310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제품 및 서비스의 특징</a:t>
            </a:r>
            <a:endParaRPr lang="ko-KR" altLang="en-US" sz="5400" dirty="0">
              <a:solidFill>
                <a:srgbClr val="C82309"/>
              </a:solidFill>
              <a:latin typeface="210 꿈나라 B" panose="02020603020101020101" pitchFamily="18" charset="-127"/>
              <a:ea typeface="210 꿈나라 B" panose="02020603020101020101" pitchFamily="18" charset="-127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xmlns="" id="{5DB96DCC-A1DA-416F-AF8A-62CB448F21CD}"/>
              </a:ext>
            </a:extLst>
          </p:cNvPr>
          <p:cNvCxnSpPr>
            <a:cxnSpLocks/>
          </p:cNvCxnSpPr>
          <p:nvPr/>
        </p:nvCxnSpPr>
        <p:spPr>
          <a:xfrm flipV="1">
            <a:off x="576809" y="1200665"/>
            <a:ext cx="11013829" cy="1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35F55CE7-8311-4A88-84D7-1CA02F6C3818}"/>
              </a:ext>
            </a:extLst>
          </p:cNvPr>
          <p:cNvSpPr/>
          <p:nvPr/>
        </p:nvSpPr>
        <p:spPr>
          <a:xfrm>
            <a:off x="576809" y="1269086"/>
            <a:ext cx="1189972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30000"/>
              </a:lnSpc>
            </a:pPr>
            <a:r>
              <a:rPr lang="ko-KR" altLang="en-US" sz="4000" dirty="0" smtClean="0">
                <a:latin typeface="210 나무고딕 B" panose="02020603020101020101" pitchFamily="18" charset="-127"/>
                <a:ea typeface="210 나무고딕 B" panose="02020603020101020101" pitchFamily="18" charset="-127"/>
              </a:rPr>
              <a:t>제품 </a:t>
            </a:r>
            <a:r>
              <a:rPr lang="ko-KR" altLang="en-US" sz="4000" dirty="0">
                <a:latin typeface="210 나무고딕 B" panose="02020603020101020101" pitchFamily="18" charset="-127"/>
                <a:ea typeface="210 나무고딕 B" panose="02020603020101020101" pitchFamily="18" charset="-127"/>
              </a:rPr>
              <a:t>및 서비스의 주요내용</a:t>
            </a:r>
            <a:endParaRPr lang="en-US" altLang="ko-KR" sz="4000" dirty="0">
              <a:latin typeface="210 나무고딕 B" panose="02020603020101020101" pitchFamily="18" charset="-127"/>
              <a:ea typeface="210 나무고딕 B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17F9C2B-3FA5-4665-9F4B-C96CE9BDBFEB}"/>
              </a:ext>
            </a:extLst>
          </p:cNvPr>
          <p:cNvSpPr txBox="1"/>
          <p:nvPr/>
        </p:nvSpPr>
        <p:spPr>
          <a:xfrm>
            <a:off x="1912794" y="2413857"/>
            <a:ext cx="10279206" cy="156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40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가라오케와의 가장 큰 차이점</a:t>
            </a:r>
            <a:endParaRPr lang="en-US" altLang="ko-KR" sz="40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4000" dirty="0">
                <a:solidFill>
                  <a:srgbClr val="EF6759"/>
                </a:solidFill>
                <a:latin typeface="210 나무고딕 R" panose="02020603020101020101" pitchFamily="18" charset="-127"/>
                <a:ea typeface="210 나무고딕 R" panose="02020603020101020101" pitchFamily="18" charset="-127"/>
              </a:rPr>
              <a:t>노래를 부르는 것 자체에 특화되어 있음</a:t>
            </a:r>
            <a:endParaRPr lang="en-US" altLang="ko-KR" sz="4000" dirty="0">
              <a:solidFill>
                <a:srgbClr val="EF6759"/>
              </a:solidFill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</p:txBody>
      </p: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xmlns="" id="{69710EE2-7000-4304-87B9-7CE9E5301913}"/>
              </a:ext>
            </a:extLst>
          </p:cNvPr>
          <p:cNvSpPr/>
          <p:nvPr/>
        </p:nvSpPr>
        <p:spPr>
          <a:xfrm>
            <a:off x="2057173" y="4388977"/>
            <a:ext cx="591460" cy="446035"/>
          </a:xfrm>
          <a:prstGeom prst="rightArrow">
            <a:avLst/>
          </a:prstGeom>
          <a:solidFill>
            <a:srgbClr val="FF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D7767B5-6350-42A3-BCE2-FCAAA03B0C89}"/>
              </a:ext>
            </a:extLst>
          </p:cNvPr>
          <p:cNvSpPr txBox="1"/>
          <p:nvPr/>
        </p:nvSpPr>
        <p:spPr>
          <a:xfrm>
            <a:off x="2803308" y="4190716"/>
            <a:ext cx="10797475" cy="212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적은 돈으로 노래를 부르는 공간이라는 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36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노래방의 새로운 패러다임 제시</a:t>
            </a:r>
            <a:endParaRPr lang="en-US" altLang="ko-KR" sz="36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210 나무고딕 R" panose="02020603020101020101" pitchFamily="18" charset="-127"/>
                <a:ea typeface="210 나무고딕 R" panose="02020603020101020101" pitchFamily="18" charset="-127"/>
              </a:rPr>
              <a:t> </a:t>
            </a:r>
            <a:endParaRPr lang="en-US" altLang="ko-KR" sz="3200" dirty="0">
              <a:latin typeface="210 나무고딕 R" panose="02020603020101020101" pitchFamily="18" charset="-127"/>
              <a:ea typeface="210 나무고딕 R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8056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617D975A-768A-43EA-90BA-94654DCDCD99}"/>
              </a:ext>
            </a:extLst>
          </p:cNvPr>
          <p:cNvSpPr txBox="1">
            <a:spLocks/>
          </p:cNvSpPr>
          <p:nvPr/>
        </p:nvSpPr>
        <p:spPr>
          <a:xfrm>
            <a:off x="-2828376" y="-12526"/>
            <a:ext cx="12192000" cy="1310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 dirty="0">
                <a:solidFill>
                  <a:srgbClr val="C82309"/>
                </a:solidFill>
                <a:latin typeface="210 꿈나라 B" panose="02020603020101020101" pitchFamily="18" charset="-127"/>
                <a:ea typeface="210 꿈나라 B" panose="02020603020101020101" pitchFamily="18" charset="-127"/>
              </a:rPr>
              <a:t>향후 추진 계획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xmlns="" id="{5DB96DCC-A1DA-416F-AF8A-62CB448F21CD}"/>
              </a:ext>
            </a:extLst>
          </p:cNvPr>
          <p:cNvCxnSpPr>
            <a:cxnSpLocks/>
          </p:cNvCxnSpPr>
          <p:nvPr/>
        </p:nvCxnSpPr>
        <p:spPr>
          <a:xfrm flipV="1">
            <a:off x="576809" y="1200665"/>
            <a:ext cx="11013829" cy="1"/>
          </a:xfrm>
          <a:prstGeom prst="line">
            <a:avLst/>
          </a:prstGeom>
          <a:ln w="50800">
            <a:solidFill>
              <a:srgbClr val="C823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878808"/>
              </p:ext>
            </p:extLst>
          </p:nvPr>
        </p:nvGraphicFramePr>
        <p:xfrm>
          <a:off x="801674" y="1297934"/>
          <a:ext cx="10588652" cy="4803171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4375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6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68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8682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868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959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5736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7959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8516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0209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592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구분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3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4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5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6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…</a:t>
                      </a:r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12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…</a:t>
                      </a:r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5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6</a:t>
                      </a:r>
                      <a:r>
                        <a:rPr lang="ko-KR" altLang="en-US" sz="2000" dirty="0"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월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912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사전홍보 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SNS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홍보 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트위터 및 인스타그램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3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개점</a:t>
                      </a:r>
                      <a:endParaRPr kumimoji="1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0497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개점 이벤트 및 홍보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전단지 홍보 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노래방 캐릭터 이용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점수 이벤트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노래 경연 대회 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9121"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중간 홍보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  <a:p>
                      <a:pPr marL="85725" marR="0" lvl="0" indent="-85725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가수와의 </a:t>
                      </a:r>
                      <a:r>
                        <a:rPr kumimoji="1" lang="ko-KR" altLang="en-US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콜라보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이벤트 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0497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사업진행 중간 검토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(1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차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여러 소도구 사용 검토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한국적인 문화 채용 검토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</a:t>
                      </a:r>
                      <a:r>
                        <a:rPr kumimoji="1" lang="ko-KR" altLang="en-US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한복대여등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부가적인 수익 창출 검토 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연계사업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912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사업진행 중간 검토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(2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차</a:t>
                      </a: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- 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캐릭터 </a:t>
                      </a:r>
                      <a:r>
                        <a:rPr kumimoji="1" lang="ko-KR" altLang="en-US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굿즈</a:t>
                      </a:r>
                      <a:r>
                        <a:rPr kumimoji="1" lang="ko-KR" altLang="en-U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210 나무고딕 R" panose="02020603020101020101" pitchFamily="18" charset="-127"/>
                          <a:ea typeface="210 나무고딕 R" panose="02020603020101020101" pitchFamily="18" charset="-127"/>
                        </a:rPr>
                        <a:t> 확장 검토</a:t>
                      </a:r>
                      <a:endParaRPr kumimoji="1" lang="en-US" altLang="ko-KR" sz="1600" u="none" strike="noStrike" cap="none" normalizeH="0" baseline="0" dirty="0">
                        <a:ln>
                          <a:noFill/>
                        </a:ln>
                        <a:effectLst/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210 나무고딕 R" panose="02020603020101020101" pitchFamily="18" charset="-127"/>
                        <a:ea typeface="210 나무고딕 R" panose="02020603020101020101" pitchFamily="18" charset="-127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" name="오른쪽 화살표 1"/>
          <p:cNvSpPr/>
          <p:nvPr/>
        </p:nvSpPr>
        <p:spPr>
          <a:xfrm>
            <a:off x="4251189" y="1834239"/>
            <a:ext cx="1763486" cy="293915"/>
          </a:xfrm>
          <a:prstGeom prst="rightArrow">
            <a:avLst/>
          </a:prstGeom>
          <a:solidFill>
            <a:srgbClr val="FFF3F3"/>
          </a:solidFill>
          <a:ln w="28575" cmpd="sng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None/>
            </a:pPr>
            <a:endParaRPr kumimoji="1" lang="ko-KR" altLang="en-US" sz="1400" b="1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Oval 363"/>
          <p:cNvSpPr>
            <a:spLocks noChangeArrowheads="1"/>
          </p:cNvSpPr>
          <p:nvPr/>
        </p:nvSpPr>
        <p:spPr bwMode="auto">
          <a:xfrm>
            <a:off x="6014675" y="2270484"/>
            <a:ext cx="360362" cy="360362"/>
          </a:xfrm>
          <a:prstGeom prst="ellipse">
            <a:avLst/>
          </a:prstGeom>
          <a:solidFill>
            <a:srgbClr val="FFF3F3"/>
          </a:solidFill>
          <a:ln w="28575" algn="ctr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lIns="36000" tIns="36000" rIns="36000" bIns="36000" anchor="ctr"/>
          <a:lstStyle>
            <a:lvl1pPr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1" hangingPunct="1"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ClrTx/>
              <a:buFont typeface="Wingdings" pitchFamily="2" charset="2"/>
              <a:buNone/>
            </a:pPr>
            <a:endParaRPr kumimoji="1" lang="ko-KR" altLang="en-US" sz="1400"/>
          </a:p>
        </p:txBody>
      </p:sp>
      <p:sp>
        <p:nvSpPr>
          <p:cNvPr id="11" name="Line 627"/>
          <p:cNvSpPr>
            <a:spLocks noChangeShapeType="1"/>
          </p:cNvSpPr>
          <p:nvPr/>
        </p:nvSpPr>
        <p:spPr bwMode="auto">
          <a:xfrm>
            <a:off x="6193268" y="2459901"/>
            <a:ext cx="3635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diamond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8000" rIns="18000" anchor="ctr"/>
          <a:lstStyle/>
          <a:p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>
            <a:off x="6014675" y="3232720"/>
            <a:ext cx="2852056" cy="293915"/>
          </a:xfrm>
          <a:prstGeom prst="rightArrow">
            <a:avLst/>
          </a:prstGeom>
          <a:solidFill>
            <a:srgbClr val="FFF3F3"/>
          </a:solidFill>
          <a:ln w="28575" cmpd="sng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None/>
            </a:pPr>
            <a:endParaRPr kumimoji="1" lang="ko-KR" altLang="en-US" sz="1400" b="1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Oval 363"/>
          <p:cNvSpPr>
            <a:spLocks noChangeArrowheads="1"/>
          </p:cNvSpPr>
          <p:nvPr/>
        </p:nvSpPr>
        <p:spPr bwMode="auto">
          <a:xfrm>
            <a:off x="9459185" y="5075225"/>
            <a:ext cx="360362" cy="360362"/>
          </a:xfrm>
          <a:prstGeom prst="ellipse">
            <a:avLst/>
          </a:prstGeom>
          <a:solidFill>
            <a:srgbClr val="FFF3F3"/>
          </a:solidFill>
          <a:ln w="28575" algn="ctr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lIns="36000" tIns="36000" rIns="36000" bIns="36000" anchor="ctr"/>
          <a:lstStyle>
            <a:lvl1pPr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1" hangingPunct="1"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ClrTx/>
              <a:buFont typeface="Wingdings" pitchFamily="2" charset="2"/>
              <a:buNone/>
            </a:pPr>
            <a:endParaRPr kumimoji="1" lang="ko-KR" altLang="en-US" sz="1400"/>
          </a:p>
        </p:txBody>
      </p:sp>
      <p:sp>
        <p:nvSpPr>
          <p:cNvPr id="15" name="Line 627"/>
          <p:cNvSpPr>
            <a:spLocks noChangeShapeType="1"/>
          </p:cNvSpPr>
          <p:nvPr/>
        </p:nvSpPr>
        <p:spPr bwMode="auto">
          <a:xfrm>
            <a:off x="9649345" y="5252005"/>
            <a:ext cx="3635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diamond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8000" rIns="18000" anchor="ctr"/>
          <a:lstStyle/>
          <a:p>
            <a:endParaRPr lang="ko-KR" altLang="en-US"/>
          </a:p>
        </p:txBody>
      </p:sp>
      <p:sp>
        <p:nvSpPr>
          <p:cNvPr id="16" name="Oval 363"/>
          <p:cNvSpPr>
            <a:spLocks noChangeArrowheads="1"/>
          </p:cNvSpPr>
          <p:nvPr/>
        </p:nvSpPr>
        <p:spPr bwMode="auto">
          <a:xfrm>
            <a:off x="10717304" y="5614815"/>
            <a:ext cx="360362" cy="360362"/>
          </a:xfrm>
          <a:prstGeom prst="ellipse">
            <a:avLst/>
          </a:prstGeom>
          <a:solidFill>
            <a:srgbClr val="FFF3F3"/>
          </a:solidFill>
          <a:ln w="28575" algn="ctr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lIns="36000" tIns="36000" rIns="36000" bIns="36000" anchor="ctr"/>
          <a:lstStyle>
            <a:lvl1pPr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2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1" hangingPunct="1"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ClrTx/>
              <a:buFont typeface="Wingdings" pitchFamily="2" charset="2"/>
              <a:buNone/>
            </a:pPr>
            <a:endParaRPr kumimoji="1" lang="ko-KR" altLang="en-US" sz="1400"/>
          </a:p>
        </p:txBody>
      </p:sp>
      <p:sp>
        <p:nvSpPr>
          <p:cNvPr id="17" name="Line 627"/>
          <p:cNvSpPr>
            <a:spLocks noChangeShapeType="1"/>
          </p:cNvSpPr>
          <p:nvPr/>
        </p:nvSpPr>
        <p:spPr bwMode="auto">
          <a:xfrm>
            <a:off x="10895897" y="5804234"/>
            <a:ext cx="3635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diamond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8000" rIns="18000" anchor="ctr"/>
          <a:lstStyle/>
          <a:p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8378701" y="3932211"/>
            <a:ext cx="1763486" cy="293915"/>
          </a:xfrm>
          <a:prstGeom prst="rightArrow">
            <a:avLst/>
          </a:prstGeom>
          <a:solidFill>
            <a:srgbClr val="FFF3F3"/>
          </a:solidFill>
          <a:ln w="28575" cmpd="sng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>
              <a:lnSpc>
                <a:spcPct val="11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None/>
            </a:pPr>
            <a:endParaRPr kumimoji="1" lang="ko-KR" altLang="en-US" sz="1400" b="1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7453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271</Words>
  <Application>Microsoft Office PowerPoint</Application>
  <PresentationFormat>사용자 지정</PresentationFormat>
  <Paragraphs>70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20" baseType="lpstr">
      <vt:lpstr>굴림</vt:lpstr>
      <vt:lpstr>Arial</vt:lpstr>
      <vt:lpstr>210 나무고딕 R</vt:lpstr>
      <vt:lpstr>나눔스퀘어라운드 Regular</vt:lpstr>
      <vt:lpstr>210 다락방 R</vt:lpstr>
      <vt:lpstr>210 나무고딕 EB</vt:lpstr>
      <vt:lpstr>210 굴림 070</vt:lpstr>
      <vt:lpstr>나눔스퀘어라운드 Bold</vt:lpstr>
      <vt:lpstr>210 나무고딕 B</vt:lpstr>
      <vt:lpstr>Wingdings</vt:lpstr>
      <vt:lpstr>210 꿈나라 B</vt:lpstr>
      <vt:lpstr>맑은 고딕</vt:lpstr>
      <vt:lpstr>210 역전다방 B</vt:lpstr>
      <vt:lpstr>Office 테마</vt:lpstr>
      <vt:lpstr>한국 코인노래방 수출 기획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 코인노래방 수출 계획</dc:title>
  <dc:creator>수안 정</dc:creator>
  <cp:lastModifiedBy>Windows 사용자</cp:lastModifiedBy>
  <cp:revision>171</cp:revision>
  <dcterms:created xsi:type="dcterms:W3CDTF">2019-04-30T08:50:37Z</dcterms:created>
  <dcterms:modified xsi:type="dcterms:W3CDTF">2019-06-23T09:48:47Z</dcterms:modified>
</cp:coreProperties>
</file>